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265" r:id="rId2"/>
    <p:sldId id="299" r:id="rId3"/>
    <p:sldId id="306" r:id="rId4"/>
    <p:sldId id="305" r:id="rId5"/>
    <p:sldId id="301" r:id="rId6"/>
    <p:sldId id="298" r:id="rId7"/>
    <p:sldId id="294" r:id="rId8"/>
    <p:sldId id="307" r:id="rId9"/>
    <p:sldId id="295" r:id="rId10"/>
    <p:sldId id="308" r:id="rId11"/>
    <p:sldId id="297" r:id="rId12"/>
    <p:sldId id="309" r:id="rId13"/>
    <p:sldId id="302" r:id="rId14"/>
    <p:sldId id="303" r:id="rId15"/>
    <p:sldId id="304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9E6702A-36FA-A042-B7A2-3FB04DD4359D}">
          <p14:sldIdLst>
            <p14:sldId id="265"/>
            <p14:sldId id="299"/>
            <p14:sldId id="306"/>
            <p14:sldId id="305"/>
            <p14:sldId id="301"/>
            <p14:sldId id="298"/>
            <p14:sldId id="294"/>
            <p14:sldId id="307"/>
            <p14:sldId id="295"/>
            <p14:sldId id="308"/>
            <p14:sldId id="297"/>
            <p14:sldId id="309"/>
            <p14:sldId id="302"/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3810"/>
    <a:srgbClr val="7570B2"/>
    <a:srgbClr val="1B9E76"/>
    <a:srgbClr val="9EB7DC"/>
    <a:srgbClr val="023067"/>
    <a:srgbClr val="32EB31"/>
    <a:srgbClr val="FA9433"/>
    <a:srgbClr val="35FA33"/>
    <a:srgbClr val="3399FA"/>
    <a:srgbClr val="F833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6581"/>
  </p:normalViewPr>
  <p:slideViewPr>
    <p:cSldViewPr snapToGrid="0">
      <p:cViewPr varScale="1">
        <p:scale>
          <a:sx n="99" d="100"/>
          <a:sy n="99" d="100"/>
        </p:scale>
        <p:origin x="2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BA3EB-1C6E-5B41-BEAB-5ADEB7E42FB1}" type="datetimeFigureOut">
              <a:rPr lang="it-IT" smtClean="0"/>
              <a:t>26/01/2023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69519B-1C0C-7A43-B68C-55E9F96B1B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8409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dataset contains information about 17 major international </a:t>
            </a:r>
            <a:r>
              <a:rPr lang="en-US" sz="1200" b="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events of figure skating, </a:t>
            </a:r>
            <a:r>
              <a:rPr lang="en-US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from October 2016 to December 2017.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 the link you can find the row data that we used, + the code 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and methodologies supporting a 2018 BuzzFeed News article.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In order to better understand our addressed questions and the strategies we used to answer them, we start with a brief introduction on how a figure skating event works.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15395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7758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7667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In each event 8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compete: Ladies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, Men,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Ice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dance,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Pairs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their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respective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junior groups.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competions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have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same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structure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all</a:t>
            </a:r>
            <a:r>
              <a:rPr lang="it-IT" sz="12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over 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categories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Each one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composed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2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programs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short and free.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 short program is the first of the two segments and is shorter than the free program.</a:t>
            </a:r>
          </a:p>
          <a:p>
            <a:r>
              <a:rPr lang="en-US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Durung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the short program, the athletes have to perform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six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or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seven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required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elements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based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on the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category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 free skating 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segment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lasts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almost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the double and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is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characterised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by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less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restriction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regarding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the performances of the </a:t>
            </a:r>
            <a:r>
              <a:rPr lang="it-IT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athlets</a:t>
            </a:r>
            <a:r>
              <a:rPr lang="it-IT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12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(s)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final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score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determined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the sum of the scores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obtained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in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performances (short and free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program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).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5098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In each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types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elements and components. The score of a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determined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the sum of the points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those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Elements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specific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gestures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jumps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spins.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Components are more general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related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performance,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interpretation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music, skating skills and transitions.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can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give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 score from -3 to +3.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base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value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proportional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difficulty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may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differ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among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events.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8329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4240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anwer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</a:t>
            </a:r>
            <a:r>
              <a:rPr lang="it-IT" dirty="0" err="1"/>
              <a:t>consider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element’s</a:t>
            </a:r>
            <a:r>
              <a:rPr lang="it-IT" dirty="0"/>
              <a:t> score, </a:t>
            </a:r>
            <a:r>
              <a:rPr lang="it-IT" dirty="0" err="1"/>
              <a:t>since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more </a:t>
            </a:r>
            <a:r>
              <a:rPr lang="it-IT" dirty="0" err="1"/>
              <a:t>obgective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</a:t>
            </a:r>
            <a:r>
              <a:rPr lang="it-IT" dirty="0" err="1"/>
              <a:t>components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athletes</a:t>
            </a:r>
            <a:r>
              <a:rPr lang="it-IT" dirty="0"/>
              <a:t> </a:t>
            </a:r>
            <a:r>
              <a:rPr lang="it-IT" dirty="0" err="1"/>
              <a:t>who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 by some </a:t>
            </a:r>
            <a:r>
              <a:rPr lang="it-IT" dirty="0" err="1"/>
              <a:t>compatriot</a:t>
            </a:r>
            <a:r>
              <a:rPr lang="it-IT" dirty="0"/>
              <a:t> </a:t>
            </a:r>
            <a:r>
              <a:rPr lang="it-IT" dirty="0" err="1"/>
              <a:t>judge</a:t>
            </a:r>
            <a:r>
              <a:rPr lang="it-IT" dirty="0"/>
              <a:t> to </a:t>
            </a:r>
            <a:r>
              <a:rPr lang="it-IT" dirty="0" err="1"/>
              <a:t>perform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computations</a:t>
            </a:r>
            <a:r>
              <a:rPr lang="it-IT" dirty="0"/>
              <a:t>.</a:t>
            </a:r>
          </a:p>
          <a:p>
            <a:r>
              <a:rPr lang="it-IT" dirty="0" err="1"/>
              <a:t>As</a:t>
            </a:r>
            <a:r>
              <a:rPr lang="it-IT" dirty="0"/>
              <a:t> first,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coputed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to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athlete</a:t>
            </a:r>
            <a:r>
              <a:rPr lang="it-IT" dirty="0"/>
              <a:t> (</a:t>
            </a:r>
            <a:r>
              <a:rPr lang="it-IT" dirty="0" err="1"/>
              <a:t>considering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over </a:t>
            </a:r>
            <a:r>
              <a:rPr lang="it-IT" dirty="0" err="1"/>
              <a:t>their</a:t>
            </a:r>
            <a:r>
              <a:rPr lang="it-IT" dirty="0"/>
              <a:t> performances) by the </a:t>
            </a:r>
            <a:r>
              <a:rPr lang="it-IT" dirty="0" err="1"/>
              <a:t>compatriots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 and the </a:t>
            </a:r>
            <a:r>
              <a:rPr lang="it-IT" dirty="0" err="1"/>
              <a:t>judges</a:t>
            </a:r>
            <a:r>
              <a:rPr lang="it-IT" dirty="0"/>
              <a:t> of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nationalities</a:t>
            </a:r>
            <a:r>
              <a:rPr lang="it-IT" dirty="0"/>
              <a:t>.</a:t>
            </a:r>
          </a:p>
          <a:p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averaged</a:t>
            </a:r>
            <a:r>
              <a:rPr lang="it-IT" dirty="0"/>
              <a:t> </a:t>
            </a:r>
            <a:r>
              <a:rPr lang="it-IT" dirty="0" err="1"/>
              <a:t>again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the </a:t>
            </a:r>
            <a:r>
              <a:rPr lang="it-IT" dirty="0" err="1"/>
              <a:t>avrage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to a </a:t>
            </a:r>
            <a:r>
              <a:rPr lang="it-IT" dirty="0" err="1"/>
              <a:t>nations’s</a:t>
            </a:r>
            <a:r>
              <a:rPr lang="it-IT" dirty="0"/>
              <a:t> </a:t>
            </a:r>
            <a:r>
              <a:rPr lang="it-IT" dirty="0" err="1"/>
              <a:t>athletes</a:t>
            </a:r>
            <a:r>
              <a:rPr lang="it-IT" dirty="0"/>
              <a:t> by </a:t>
            </a:r>
            <a:r>
              <a:rPr lang="it-IT" dirty="0" err="1"/>
              <a:t>bhe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categories</a:t>
            </a:r>
            <a:r>
              <a:rPr lang="it-IT" dirty="0"/>
              <a:t> of </a:t>
            </a:r>
            <a:r>
              <a:rPr lang="it-IT" dirty="0" err="1"/>
              <a:t>judges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</a:t>
            </a:r>
            <a:r>
              <a:rPr lang="it-IT" dirty="0" err="1"/>
              <a:t>represent</a:t>
            </a:r>
            <a:r>
              <a:rPr lang="it-IT" dirty="0"/>
              <a:t> the </a:t>
            </a:r>
            <a:r>
              <a:rPr lang="it-IT" dirty="0" err="1"/>
              <a:t>results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bar plot, </a:t>
            </a:r>
            <a:r>
              <a:rPr lang="it-IT" dirty="0" err="1"/>
              <a:t>where</a:t>
            </a:r>
            <a:r>
              <a:rPr lang="it-IT" dirty="0"/>
              <a:t> on the y </a:t>
            </a:r>
            <a:r>
              <a:rPr lang="it-IT" dirty="0" err="1"/>
              <a:t>axes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present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score </a:t>
            </a:r>
            <a:r>
              <a:rPr lang="it-IT" dirty="0" err="1"/>
              <a:t>given</a:t>
            </a:r>
            <a:r>
              <a:rPr lang="it-IT" dirty="0"/>
              <a:t> by the </a:t>
            </a:r>
            <a:r>
              <a:rPr lang="it-IT" dirty="0" err="1"/>
              <a:t>judges</a:t>
            </a:r>
            <a:r>
              <a:rPr lang="it-IT" dirty="0"/>
              <a:t> (</a:t>
            </a:r>
            <a:r>
              <a:rPr lang="it-IT" dirty="0" err="1"/>
              <a:t>remember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can </a:t>
            </a:r>
            <a:r>
              <a:rPr lang="it-IT" dirty="0" err="1"/>
              <a:t>give</a:t>
            </a:r>
            <a:r>
              <a:rPr lang="it-IT" dirty="0"/>
              <a:t> from -3 to +3).</a:t>
            </a:r>
          </a:p>
          <a:p>
            <a:r>
              <a:rPr lang="it-IT" dirty="0"/>
              <a:t>The </a:t>
            </a:r>
            <a:r>
              <a:rPr lang="it-IT" dirty="0" err="1"/>
              <a:t>results</a:t>
            </a:r>
            <a:r>
              <a:rPr lang="it-IT" dirty="0"/>
              <a:t> are </a:t>
            </a:r>
            <a:r>
              <a:rPr lang="it-IT" dirty="0" err="1"/>
              <a:t>presented</a:t>
            </a:r>
            <a:r>
              <a:rPr lang="it-IT" dirty="0"/>
              <a:t> in </a:t>
            </a:r>
            <a:r>
              <a:rPr lang="it-IT" dirty="0" err="1"/>
              <a:t>decreasing</a:t>
            </a:r>
            <a:r>
              <a:rPr lang="it-IT" dirty="0"/>
              <a:t> </a:t>
            </a:r>
            <a:r>
              <a:rPr lang="it-IT" dirty="0" err="1"/>
              <a:t>order</a:t>
            </a:r>
            <a:r>
              <a:rPr lang="it-IT" dirty="0"/>
              <a:t> </a:t>
            </a:r>
            <a:r>
              <a:rPr lang="it-IT" dirty="0" err="1"/>
              <a:t>wrt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nationalities</a:t>
            </a:r>
            <a:r>
              <a:rPr lang="it-IT" dirty="0"/>
              <a:t> score, 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aplasant</a:t>
            </a:r>
            <a:r>
              <a:rPr lang="it-IT" dirty="0"/>
              <a:t> </a:t>
            </a:r>
            <a:r>
              <a:rPr lang="it-IT" dirty="0" err="1"/>
              <a:t>visualization</a:t>
            </a:r>
            <a:r>
              <a:rPr lang="it-IT" dirty="0"/>
              <a:t>.</a:t>
            </a:r>
          </a:p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easy to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for the </a:t>
            </a:r>
            <a:r>
              <a:rPr lang="it-IT" dirty="0" err="1"/>
              <a:t>majorty</a:t>
            </a:r>
            <a:r>
              <a:rPr lang="it-IT" dirty="0"/>
              <a:t> of the countries the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compatriot</a:t>
            </a:r>
            <a:r>
              <a:rPr lang="it-IT" dirty="0"/>
              <a:t> score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highes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one </a:t>
            </a:r>
            <a:r>
              <a:rPr lang="it-IT" dirty="0" err="1"/>
              <a:t>given</a:t>
            </a:r>
            <a:r>
              <a:rPr lang="it-IT" dirty="0"/>
              <a:t> by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judges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03971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To </a:t>
            </a:r>
            <a:r>
              <a:rPr lang="it-IT" dirty="0" err="1"/>
              <a:t>answer</a:t>
            </a:r>
            <a:r>
              <a:rPr lang="it-IT" dirty="0"/>
              <a:t> to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question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computed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ranking of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athete</a:t>
            </a:r>
            <a:r>
              <a:rPr lang="it-IT" dirty="0"/>
              <a:t> and,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measure</a:t>
            </a:r>
            <a:r>
              <a:rPr lang="it-IT" dirty="0"/>
              <a:t> of </a:t>
            </a:r>
            <a:r>
              <a:rPr lang="it-IT" dirty="0" err="1"/>
              <a:t>difficulty</a:t>
            </a:r>
            <a:r>
              <a:rPr lang="it-IT" dirty="0"/>
              <a:t>, the </a:t>
            </a:r>
            <a:r>
              <a:rPr lang="it-IT" dirty="0" err="1"/>
              <a:t>average</a:t>
            </a:r>
            <a:r>
              <a:rPr lang="it-IT" dirty="0"/>
              <a:t> base </a:t>
            </a:r>
            <a:r>
              <a:rPr lang="it-IT" dirty="0" err="1"/>
              <a:t>value</a:t>
            </a:r>
            <a:r>
              <a:rPr lang="it-IT" dirty="0"/>
              <a:t> of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(</a:t>
            </a:r>
            <a:r>
              <a:rPr lang="it-IT" dirty="0" err="1"/>
              <a:t>all</a:t>
            </a:r>
            <a:r>
              <a:rPr lang="it-IT" dirty="0"/>
              <a:t> over the </a:t>
            </a:r>
            <a:r>
              <a:rPr lang="it-IT" dirty="0" err="1"/>
              <a:t>competition</a:t>
            </a:r>
            <a:r>
              <a:rPr lang="it-IT" dirty="0"/>
              <a:t>).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chose</a:t>
            </a:r>
            <a:r>
              <a:rPr lang="it-IT" dirty="0"/>
              <a:t> to use a </a:t>
            </a:r>
            <a:r>
              <a:rPr lang="it-IT" dirty="0" err="1"/>
              <a:t>bubble</a:t>
            </a:r>
            <a:r>
              <a:rPr lang="it-IT" dirty="0"/>
              <a:t> plot to </a:t>
            </a:r>
            <a:r>
              <a:rPr lang="it-IT" dirty="0" err="1"/>
              <a:t>present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,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wanted</a:t>
            </a:r>
            <a:r>
              <a:rPr lang="it-IT" dirty="0"/>
              <a:t> to show </a:t>
            </a:r>
            <a:r>
              <a:rPr lang="it-IT" dirty="0" err="1"/>
              <a:t>several</a:t>
            </a:r>
            <a:r>
              <a:rPr lang="it-IT" dirty="0"/>
              <a:t> </a:t>
            </a:r>
            <a:r>
              <a:rPr lang="it-IT" dirty="0" err="1"/>
              <a:t>informations</a:t>
            </a:r>
            <a:r>
              <a:rPr lang="it-IT" dirty="0"/>
              <a:t>.</a:t>
            </a:r>
          </a:p>
          <a:p>
            <a:r>
              <a:rPr lang="it-IT" dirty="0"/>
              <a:t>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graph</a:t>
            </a:r>
            <a:r>
              <a:rPr lang="it-IT" dirty="0"/>
              <a:t>,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athlete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rapresented</a:t>
            </a:r>
            <a:r>
              <a:rPr lang="it-IT" dirty="0"/>
              <a:t> by a </a:t>
            </a:r>
            <a:r>
              <a:rPr lang="it-IT" dirty="0" err="1"/>
              <a:t>bubble</a:t>
            </a:r>
            <a:r>
              <a:rPr lang="it-IT" dirty="0"/>
              <a:t>.</a:t>
            </a:r>
          </a:p>
          <a:p>
            <a:r>
              <a:rPr lang="it-IT" dirty="0"/>
              <a:t>On the x </a:t>
            </a:r>
            <a:r>
              <a:rPr lang="it-IT" dirty="0" err="1"/>
              <a:t>axes</a:t>
            </a:r>
            <a:r>
              <a:rPr lang="it-IT" dirty="0"/>
              <a:t>, the </a:t>
            </a:r>
            <a:r>
              <a:rPr lang="it-IT" dirty="0" err="1"/>
              <a:t>athletes</a:t>
            </a:r>
            <a:r>
              <a:rPr lang="it-IT" dirty="0"/>
              <a:t> are </a:t>
            </a:r>
            <a:r>
              <a:rPr lang="it-IT" dirty="0" err="1"/>
              <a:t>ordered</a:t>
            </a:r>
            <a:r>
              <a:rPr lang="it-IT" dirty="0"/>
              <a:t> by </a:t>
            </a:r>
            <a:r>
              <a:rPr lang="it-IT" dirty="0" err="1"/>
              <a:t>category</a:t>
            </a:r>
            <a:r>
              <a:rPr lang="it-IT" dirty="0"/>
              <a:t>, and by </a:t>
            </a:r>
            <a:r>
              <a:rPr lang="it-IT" dirty="0" err="1"/>
              <a:t>average</a:t>
            </a:r>
            <a:r>
              <a:rPr lang="it-IT" dirty="0"/>
              <a:t>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descending</a:t>
            </a:r>
            <a:r>
              <a:rPr lang="it-IT" dirty="0"/>
              <a:t> (</a:t>
            </a:r>
            <a:r>
              <a:rPr lang="it-IT" dirty="0" err="1"/>
              <a:t>left</a:t>
            </a:r>
            <a:r>
              <a:rPr lang="it-IT" dirty="0"/>
              <a:t> </a:t>
            </a:r>
            <a:r>
              <a:rPr lang="it-IT" dirty="0" err="1"/>
              <a:t>right</a:t>
            </a:r>
            <a:r>
              <a:rPr lang="it-IT" dirty="0"/>
              <a:t>) </a:t>
            </a:r>
            <a:r>
              <a:rPr lang="it-IT" dirty="0" err="1"/>
              <a:t>within</a:t>
            </a:r>
            <a:r>
              <a:rPr lang="it-IT" dirty="0"/>
              <a:t> the </a:t>
            </a:r>
            <a:r>
              <a:rPr lang="it-IT" dirty="0" err="1"/>
              <a:t>categories</a:t>
            </a:r>
            <a:r>
              <a:rPr lang="it-IT" dirty="0"/>
              <a:t>. The </a:t>
            </a:r>
            <a:r>
              <a:rPr lang="it-IT" dirty="0" err="1"/>
              <a:t>rank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represented</a:t>
            </a:r>
            <a:r>
              <a:rPr lang="it-IT" dirty="0"/>
              <a:t> by the </a:t>
            </a:r>
            <a:r>
              <a:rPr lang="it-IT" dirty="0" err="1"/>
              <a:t>dimension</a:t>
            </a:r>
            <a:r>
              <a:rPr lang="it-IT" dirty="0"/>
              <a:t> of the </a:t>
            </a:r>
            <a:r>
              <a:rPr lang="it-IT" dirty="0" err="1"/>
              <a:t>bubble</a:t>
            </a:r>
            <a:r>
              <a:rPr lang="it-IT" dirty="0"/>
              <a:t>.</a:t>
            </a:r>
          </a:p>
          <a:p>
            <a:r>
              <a:rPr lang="it-IT" dirty="0"/>
              <a:t>On the y </a:t>
            </a:r>
            <a:r>
              <a:rPr lang="it-IT" dirty="0" err="1"/>
              <a:t>axes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average</a:t>
            </a:r>
            <a:r>
              <a:rPr lang="it-IT" dirty="0"/>
              <a:t> base </a:t>
            </a:r>
            <a:r>
              <a:rPr lang="it-IT" dirty="0" err="1"/>
              <a:t>value</a:t>
            </a:r>
            <a:r>
              <a:rPr lang="it-IT" dirty="0"/>
              <a:t> of the </a:t>
            </a:r>
            <a:r>
              <a:rPr lang="it-IT" dirty="0" err="1"/>
              <a:t>elements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.</a:t>
            </a:r>
          </a:p>
          <a:p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, </a:t>
            </a:r>
            <a:r>
              <a:rPr lang="it-IT" dirty="0" err="1"/>
              <a:t>as</a:t>
            </a:r>
            <a:r>
              <a:rPr lang="it-IT" dirty="0"/>
              <a:t> a general trend, the </a:t>
            </a:r>
            <a:r>
              <a:rPr lang="it-IT" dirty="0" err="1"/>
              <a:t>athlets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perform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difficult</a:t>
            </a:r>
            <a:r>
              <a:rPr lang="it-IT" dirty="0"/>
              <a:t> </a:t>
            </a:r>
            <a:r>
              <a:rPr lang="it-IT" dirty="0" err="1"/>
              <a:t>elements</a:t>
            </a:r>
            <a:r>
              <a:rPr lang="it-IT" dirty="0"/>
              <a:t> are </a:t>
            </a:r>
            <a:r>
              <a:rPr lang="it-IT" dirty="0" err="1"/>
              <a:t>also</a:t>
            </a:r>
            <a:r>
              <a:rPr lang="it-IT" dirty="0"/>
              <a:t> the </a:t>
            </a:r>
            <a:r>
              <a:rPr lang="it-IT" dirty="0" err="1"/>
              <a:t>ones</a:t>
            </a:r>
            <a:r>
              <a:rPr lang="it-IT" dirty="0"/>
              <a:t> with the best rankings.</a:t>
            </a:r>
          </a:p>
          <a:p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 to show the information </a:t>
            </a:r>
            <a:r>
              <a:rPr lang="it-IT" dirty="0" err="1"/>
              <a:t>regarding</a:t>
            </a:r>
            <a:r>
              <a:rPr lang="it-IT" dirty="0"/>
              <a:t> the best </a:t>
            </a:r>
            <a:r>
              <a:rPr lang="it-IT" dirty="0" err="1"/>
              <a:t>ranked</a:t>
            </a:r>
            <a:r>
              <a:rPr lang="it-IT" dirty="0"/>
              <a:t> </a:t>
            </a:r>
            <a:r>
              <a:rPr lang="it-IT" dirty="0" err="1"/>
              <a:t>athlet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category</a:t>
            </a:r>
            <a:r>
              <a:rPr lang="it-IT" dirty="0"/>
              <a:t>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4334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1836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9718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4909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7BF332-A0D4-8882-25E4-2E7FE19831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4CCC2BC-8D89-A0A0-420D-A3A6AE0C3D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49B776-8AC2-7799-5B51-8960FBCB6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0D0C1-C976-4453-AB6F-23C6FE14D600}" type="datetime1">
              <a:rPr lang="it-IT" smtClean="0"/>
              <a:t>26/01/2023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872B11A-BDD5-2F14-A6AA-6D16333B4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99A86C-5722-81D8-871D-FC6F08E18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9393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E6552-7C83-646F-00BC-938AD02D1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7550E71-2F8C-C457-33B8-B4F36BE91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80A1FD-31D9-6F4F-D739-DFC13AE19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0207-179F-4431-8DCF-7ADD1AF319C0}" type="datetime1">
              <a:rPr lang="it-IT" smtClean="0"/>
              <a:t>26/01/2023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E79F52-92A7-AB7F-0169-9A9626E6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136094-D3C8-7CBD-6626-5B9F480BA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005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055A7B0-DB8E-685B-75B9-941FD43B10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3906EB2-9A9F-6D4A-E2BA-2712AB9B23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A41E95-1942-3B01-E56F-F04B5F1BD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3A134-0B3A-4743-8134-3B077581887A}" type="datetime1">
              <a:rPr lang="it-IT" smtClean="0"/>
              <a:t>26/01/2023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0CA785-1443-D55A-3407-4BF9E3A6B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7D92C2D-DBC0-94DE-652E-9E530FBA2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794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63675F-A6E1-2EF1-C833-03D8E3501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39CC1AA-7FF6-7916-D475-C10D3D72D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C12458-20A5-4FA1-0F95-6D4D7AD08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C584-50C6-41FA-91BB-4E629C06846C}" type="datetime1">
              <a:rPr lang="it-IT" smtClean="0"/>
              <a:t>26/01/2023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FE585E-50B8-F52C-9CF4-775A82E5C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CDA21B-DBCE-780F-9A64-261B94E85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212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51219B-B2EB-7D7D-2E79-2E10C816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444137-5520-4BB2-36F2-C400AC219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B36C24-884F-EB27-918D-493F02F30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FB665-DF52-4DAF-8306-BBFECBBBC817}" type="datetime1">
              <a:rPr lang="it-IT" smtClean="0"/>
              <a:t>26/01/2023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1B80B4-E571-8205-FA85-BA715A85A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321D54-4975-716F-3871-AC0A992FB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8443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23D0F1-F390-C070-76ED-539E26C78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FB9963-CD69-DB64-17AF-10468CC5A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008D4CE-A4A3-A070-28D3-2E25E36E9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82FFBF1-C8B9-F4F4-9CD2-7B50635B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5A3BC-BADF-4804-A612-04439F0F9C43}" type="datetime1">
              <a:rPr lang="it-IT" smtClean="0"/>
              <a:t>26/01/2023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48FD63B-6081-780B-07BC-FDACDB368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4F045C2-265C-26A6-D986-ADB4CD53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596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D8C751-3ECD-DEFA-F500-CF9E64230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E3A3DF6-ED14-99BA-0729-032C4EA04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46CCF3B-4BB2-6480-C95A-AA9C233C43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1163426-FE5F-A782-F752-CF1DFBAE3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667AD05-2606-5ECA-9090-53BC9D340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E03FDA0-4CB0-66C2-1BB8-EB9724694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7AB0-9768-40AC-814C-15FE7AC0B903}" type="datetime1">
              <a:rPr lang="it-IT" smtClean="0"/>
              <a:t>26/01/2023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6394316-DA09-23CF-DED1-79FD3404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AE7EB68-3ECE-72E5-09FB-8A631738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8878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17A162-C7CE-0BC0-EC6C-6F478126C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827A45F-3845-9B78-DAA9-A3C962D1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297E-4B0A-4611-A109-C150F70D8D90}" type="datetime1">
              <a:rPr lang="it-IT" smtClean="0"/>
              <a:t>26/01/2023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3F862F6-C0F4-30B0-E692-4C8B913F5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E99698-EC28-1F80-568E-3D7A5BFA3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810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8FFE9A1-C6D5-57E9-848F-D9B422DE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C598F-82DC-4F25-95E8-5BC607B3E3B7}" type="datetime1">
              <a:rPr lang="it-IT" smtClean="0"/>
              <a:t>26/01/2023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A0C26AC-61E9-13AD-B3C9-9B206B9E1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D98CAA0-C9C0-ABD3-51F1-DFDC9D348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634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8B5541-52B9-1F09-1054-2F716A24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CDF71C-2B3E-41A8-5E60-DB58AF6E9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C245FBC-5EF7-7D71-BC5E-817C71208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B2C121E-56DA-79E0-B65E-65A3774E8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5D95A-B219-419D-8F52-6F98AA3D2AC5}" type="datetime1">
              <a:rPr lang="it-IT" smtClean="0"/>
              <a:t>26/01/2023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478D22-DFCD-2F69-2D6E-8C512BC7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EF41AB-DAE4-0A11-7386-95B26EED5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4005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91E9B6-83F1-4D12-ACBE-02124D18D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B146736-51AA-2357-C51E-6541852CAC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79EC0F8-6876-17CD-06F0-3DF6CFAE9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2B5F7A8-47EF-A4A0-9903-823C12D09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79B-2841-437B-A3B9-CE834AD426AF}" type="datetime1">
              <a:rPr lang="it-IT" smtClean="0"/>
              <a:t>26/01/2023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2BF1AF7-51CF-89E1-4EBB-4085592C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632DC0F-C015-F7AB-FD97-7DCC35476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61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2FF26C0-66D6-0655-5BD4-683ED21E5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0CFEE2-57B5-689A-E1DC-0651DC877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0F741C4-6886-61B4-AD21-912082F5BE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E79ED-1A44-44B7-A2F0-67A28B3540EB}" type="datetime1">
              <a:rPr lang="it-IT" smtClean="0"/>
              <a:t>26/01/2023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08F875-65CC-6A58-87E8-32CFE04B74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141565-474B-7CE5-F900-C54D36E8D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155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sfigureskating.org/about/scoring-system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en.wikipedia.org/wiki/ISU_Judging_System#:~:text=The%20seven%20elements%20required%20of,spiral%2C%20and%20one%20step%20sequenc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BuzzFeedNews/2018-02-figure-skating-analysi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hyperlink" Target="https://www.isu.org/figure-skating/rules/fsk-judging-system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valinsogna/data_visualization_project" TargetMode="External"/><Relationship Id="rId4" Type="http://schemas.openxmlformats.org/officeDocument/2006/relationships/hyperlink" Target="https://www.freepik.com/premium-photo/texture-blue-ice-surface-with-skate-scratches_5258233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BuzzFeedNews/2018-02-figure-skating-analysi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valinsogna/data_visualization_project/tree/main/util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35C9D521-570D-FBAC-3422-9CB1444F7D3C}"/>
              </a:ext>
            </a:extLst>
          </p:cNvPr>
          <p:cNvSpPr/>
          <p:nvPr/>
        </p:nvSpPr>
        <p:spPr>
          <a:xfrm>
            <a:off x="2325625" y="1765864"/>
            <a:ext cx="7540744" cy="3036706"/>
          </a:xfrm>
          <a:prstGeom prst="rect">
            <a:avLst/>
          </a:prstGeom>
          <a:solidFill>
            <a:srgbClr val="E9F1FA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E9C35CBF-825E-DAF0-454C-70B9C002610F}"/>
              </a:ext>
            </a:extLst>
          </p:cNvPr>
          <p:cNvSpPr txBox="1">
            <a:spLocks/>
          </p:cNvSpPr>
          <p:nvPr/>
        </p:nvSpPr>
        <p:spPr>
          <a:xfrm>
            <a:off x="2409166" y="2264091"/>
            <a:ext cx="7373659" cy="7539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A GLIMPSE INTO FIGURE SKATING EVENTS</a:t>
            </a:r>
            <a:br>
              <a:rPr lang="en-US" sz="32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</a:br>
            <a:endParaRPr lang="en-US" sz="3200" i="1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A53E645-67F9-9EEB-4DCB-53325EDB8F7A}"/>
              </a:ext>
            </a:extLst>
          </p:cNvPr>
          <p:cNvSpPr txBox="1"/>
          <p:nvPr/>
        </p:nvSpPr>
        <p:spPr>
          <a:xfrm>
            <a:off x="3716051" y="3429000"/>
            <a:ext cx="4759891" cy="96257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20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Valeria Insogna, Cecilia Zagni</a:t>
            </a:r>
          </a:p>
          <a:p>
            <a:pPr algn="ctr">
              <a:lnSpc>
                <a:spcPct val="150000"/>
              </a:lnSpc>
            </a:pP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December 2022</a:t>
            </a:r>
          </a:p>
        </p:txBody>
      </p:sp>
      <p:sp>
        <p:nvSpPr>
          <p:cNvPr id="8" name="Cornice 7">
            <a:extLst>
              <a:ext uri="{FF2B5EF4-FFF2-40B4-BE49-F238E27FC236}">
                <a16:creationId xmlns:a16="http://schemas.microsoft.com/office/drawing/2014/main" id="{8118534E-06CF-A30D-05F6-360E199A7860}"/>
              </a:ext>
            </a:extLst>
          </p:cNvPr>
          <p:cNvSpPr>
            <a:spLocks/>
          </p:cNvSpPr>
          <p:nvPr/>
        </p:nvSpPr>
        <p:spPr>
          <a:xfrm>
            <a:off x="2060849" y="1459584"/>
            <a:ext cx="8070302" cy="3649266"/>
          </a:xfrm>
          <a:custGeom>
            <a:avLst/>
            <a:gdLst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510044 w 8352000"/>
              <a:gd name="connsiteY5" fmla="*/ 510044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510044 w 8352000"/>
              <a:gd name="connsiteY9" fmla="*/ 510044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58616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52000" h="4080353">
                <a:moveTo>
                  <a:pt x="0" y="0"/>
                </a:moveTo>
                <a:lnTo>
                  <a:pt x="8352000" y="0"/>
                </a:lnTo>
                <a:lnTo>
                  <a:pt x="8352000" y="4080353"/>
                </a:lnTo>
                <a:lnTo>
                  <a:pt x="0" y="4080353"/>
                </a:lnTo>
                <a:lnTo>
                  <a:pt x="0" y="0"/>
                </a:lnTo>
                <a:close/>
                <a:moveTo>
                  <a:pt x="134264" y="121737"/>
                </a:moveTo>
                <a:cubicBezTo>
                  <a:pt x="130088" y="1396521"/>
                  <a:pt x="125913" y="2683832"/>
                  <a:pt x="121737" y="3958616"/>
                </a:cubicBezTo>
                <a:lnTo>
                  <a:pt x="8255315" y="3983668"/>
                </a:lnTo>
                <a:cubicBezTo>
                  <a:pt x="8251140" y="2696358"/>
                  <a:pt x="8246964" y="1409047"/>
                  <a:pt x="8242789" y="121737"/>
                </a:cubicBezTo>
                <a:lnTo>
                  <a:pt x="134264" y="121737"/>
                </a:lnTo>
                <a:close/>
              </a:path>
            </a:pathLst>
          </a:custGeom>
          <a:solidFill>
            <a:srgbClr val="E9F1FA"/>
          </a:solidFill>
          <a:ln w="6350">
            <a:solidFill>
              <a:srgbClr val="F6F9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D67F577-AF65-765E-4B7F-C9DBE25F1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67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2800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MAPPING GRAPH 2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3523BC-244A-96CE-7649-5E139FD5F5CC}"/>
              </a:ext>
            </a:extLst>
          </p:cNvPr>
          <p:cNvSpPr txBox="1">
            <a:spLocks/>
          </p:cNvSpPr>
          <p:nvPr/>
        </p:nvSpPr>
        <p:spPr>
          <a:xfrm>
            <a:off x="329747" y="1144301"/>
            <a:ext cx="11520000" cy="5579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results are presented in a bubble plot (small multiples).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On the x axis is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displayed</a:t>
            </a: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average ranking. This “” is also represented by the dimension of the bubble.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On the y axis is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displayed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average base value of the elements (as a measure of difficulty).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All the averages were computed considering all the performances of all the athletes in all the events.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 athlete is represented by a bubble.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Colors discriminate the category of the athletes. We chose to group together junior categories with their respective senior’s ones, because the general trending didn’t differ significantly among them.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endParaRPr lang="en-US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0B03082-89AF-6B99-AEC7-699E2C9E6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10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04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7EB9EDE9-9926-F925-6214-51639B72E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11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B2A6D7D-C3BD-9567-8626-345376DD8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97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2800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MAPPING GRAPH 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3523BC-244A-96CE-7649-5E139FD5F5CC}"/>
              </a:ext>
            </a:extLst>
          </p:cNvPr>
          <p:cNvSpPr txBox="1">
            <a:spLocks/>
          </p:cNvSpPr>
          <p:nvPr/>
        </p:nvSpPr>
        <p:spPr>
          <a:xfrm>
            <a:off x="329747" y="1144301"/>
            <a:ext cx="11520000" cy="5602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17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results are presented in scatter plot.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17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On the y axis is </a:t>
            </a:r>
            <a:r>
              <a:rPr lang="it-IT" sz="17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displayed</a:t>
            </a:r>
            <a:r>
              <a:rPr lang="it-IT" sz="17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en-US" sz="17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rank level. It was necessary to differentiate the ranking in (5) levels because the number of participants differs among events, categories and programs.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17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On the x axis is displayed the average weight of the elements. It wasn’t necessary to plot the components’ weights, since the final performance score is the sum of the two.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17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All the averages were computed considering all the performances of all the athletes in all the events.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17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Colors discriminate the category of the athletes. We chose to group together junior categories with their respective senior’s ones, because the general trending didn’t differ significantly among them.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17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Marker’s shape differentiate short program from free program.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17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Lines represent the linear regression of each category/program.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17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dashed bold line marks the 50% threshold, corresponding to a  balanced score between elements and components.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17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line type for the linear regression discriminates the type of the program (short or free).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endParaRPr lang="en-US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0B03082-89AF-6B99-AEC7-699E2C9E6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12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587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INDIVIDUAL CONTRIBUTIONS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brainstorming: Insogna,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Slides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refinements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Insogna, Zagni.</a:t>
            </a: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B87279D-2F5A-428E-A85F-4EA859528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13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586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REFERENCES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7"/>
              </a:rPr>
              <a:t>https://en.wikipedia.org/wiki/ISU_Judging_System#:~:text=The%20seven%20elements%20required%20of,spiral%2C%20and%20one%20step%20sequence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8"/>
              </a:rPr>
              <a:t>https://www.usfigureskating.org/about/scoring-system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9"/>
              </a:rPr>
              <a:t>https://www.isu.org/figure-skating/rules/fsk-judging-system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D865A2A7-1536-FEC4-D515-28B79CB89367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14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03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Background image:</a:t>
            </a:r>
          </a:p>
          <a:p>
            <a:endParaRPr lang="it-IT" sz="2400" dirty="0">
              <a:solidFill>
                <a:srgbClr val="0563C1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it-IT" sz="2400" dirty="0">
                <a:solidFill>
                  <a:srgbClr val="0563C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https://www.freepik.com/premium-photo/texture-blue-ice-surface-with-skate-scratches_5258233.htm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premium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5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).</a:t>
            </a: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FD82FCDA-8E91-99CB-6A55-FA2FB332AEC3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15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04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INTRODUCTION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29747" y="1144301"/>
            <a:ext cx="1152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dataset contains information about 17 major international </a:t>
            </a:r>
            <a:r>
              <a:rPr lang="en-US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events of figure skating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from October 2016 to December 2017.</a:t>
            </a: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source: 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809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DOES AN EVENT WORK?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</a:t>
            </a:r>
            <a:r>
              <a:rPr lang="it-IT" sz="24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event, </a:t>
            </a:r>
            <a:r>
              <a:rPr lang="it-IT" sz="2400" b="1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junior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b="1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senior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compete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divided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 4 </a:t>
            </a:r>
            <a:r>
              <a:rPr lang="it-IT" sz="2400" b="1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b="1" i="0" dirty="0">
                <a:solidFill>
                  <a:srgbClr val="F833FA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Ladies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>
                <a:solidFill>
                  <a:srgbClr val="3399FA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Men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400" b="1" dirty="0" err="1">
                <a:solidFill>
                  <a:srgbClr val="32EB3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Ice</a:t>
            </a:r>
            <a:r>
              <a:rPr lang="it-IT" sz="2400" b="1" dirty="0">
                <a:solidFill>
                  <a:srgbClr val="32EB3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dance</a:t>
            </a:r>
            <a:r>
              <a:rPr lang="it-IT" sz="2400" dirty="0">
                <a:solidFill>
                  <a:srgbClr val="32EB3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and </a:t>
            </a:r>
            <a:r>
              <a:rPr lang="it-IT" sz="2400" b="1" dirty="0" err="1">
                <a:solidFill>
                  <a:srgbClr val="FA9433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Pairs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has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same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structure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all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over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by 2 </a:t>
            </a:r>
            <a:r>
              <a:rPr lang="it-IT" sz="2400" b="1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short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b="1" dirty="0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(s)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= </a:t>
            </a:r>
            <a:r>
              <a:rPr lang="it-IT" sz="2400" dirty="0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short </a:t>
            </a:r>
            <a:r>
              <a:rPr lang="it-IT" sz="2400" dirty="0" err="1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023067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+ </a:t>
            </a:r>
            <a:r>
              <a:rPr lang="it-IT" sz="2400" dirty="0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free </a:t>
            </a:r>
            <a:r>
              <a:rPr lang="it-IT" sz="2400" dirty="0" err="1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9EB7DC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3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116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TO CALCULATE THE SCORES?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each performance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types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aspects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 err="1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jumps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spins) and </a:t>
            </a:r>
            <a:r>
              <a:rPr lang="it-IT" sz="2400" b="1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interpretation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the music and skating skills). 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Performance score = </a:t>
            </a:r>
            <a:r>
              <a:rPr lang="it-IT" sz="24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 score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+ </a:t>
            </a:r>
            <a:r>
              <a:rPr lang="it-IT" sz="24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>
                <a:solidFill>
                  <a:srgbClr val="1B9E76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Element’s score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= element’s base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value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+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pPr lvl="2" algn="ctr"/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						  ∈ [ -3, +3]</a:t>
            </a: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Component’s</a:t>
            </a:r>
            <a:r>
              <a:rPr lang="it-IT" sz="2400" dirty="0">
                <a:solidFill>
                  <a:srgbClr val="7570B2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=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factor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*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pPr algn="ctr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					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∈ [ 0.25, 10]</a:t>
            </a:r>
            <a:endParaRPr lang="it-IT" sz="28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E420A9E0-FB76-D7CD-AECA-76442EDEE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4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425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Some of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main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information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considered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after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are: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category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athlete_name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element_base_value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total_element_score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total_component_score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…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You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can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processed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dataset and code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2498F0D9-721D-BCD2-54E8-44CFC05D6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5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739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2800"/>
          </a:xfrm>
          <a:blipFill>
            <a:blip r:embed="rId2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QUESTIONS ADDRESSED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3523BC-244A-96CE-7649-5E139FD5F5CC}"/>
              </a:ext>
            </a:extLst>
          </p:cNvPr>
          <p:cNvSpPr txBox="1">
            <a:spLocks/>
          </p:cNvSpPr>
          <p:nvPr/>
        </p:nvSpPr>
        <p:spPr>
          <a:xfrm>
            <a:off x="329747" y="1144301"/>
            <a:ext cx="11520000" cy="3906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Do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favor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compatriot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do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depending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difficulty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performed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more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important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than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establishing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ranking?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0B03082-89AF-6B99-AEC7-699E2C9E6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6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274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52BA990D-C08A-6BCB-676E-7AFCF264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7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47D2969-A9E9-5D0E-66FE-72E705EE9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2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2800"/>
          </a:xfrm>
          <a:blipFill>
            <a:blip r:embed="rId2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MAPPING GRAPH 1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3523BC-244A-96CE-7649-5E139FD5F5CC}"/>
              </a:ext>
            </a:extLst>
          </p:cNvPr>
          <p:cNvSpPr txBox="1">
            <a:spLocks/>
          </p:cNvSpPr>
          <p:nvPr/>
        </p:nvSpPr>
        <p:spPr>
          <a:xfrm>
            <a:off x="329747" y="1144301"/>
            <a:ext cx="11520000" cy="465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results are presented in a bar plot (top).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bottom bar plot is useful to understand the variability in the averages.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Only the elements’ score is considered. Athletes who were never judged by a compatriot judge are discarded.</a:t>
            </a:r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On the x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axis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countries are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displayed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ordered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by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other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nationalities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’ score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descending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The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axis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shared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between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plots.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On the y axis of the top plot is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displayed</a:t>
            </a: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average score given by the judges.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On the y axis of the bottom plot is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displayed</a:t>
            </a:r>
            <a:r>
              <a:rPr lang="en-US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number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/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the top plot, colors discriminate the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category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the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compatriots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not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).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the bottom plot, colors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differentiate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from </a:t>
            </a:r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0B03082-89AF-6B99-AEC7-699E2C9E6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8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8679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2D2F5A3-95A0-068E-9F41-A4AA5D97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9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D2EFBC4-5624-F04D-1662-53713881B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1034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 2013-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21984</TotalTime>
  <Words>1557</Words>
  <Application>Microsoft Office PowerPoint</Application>
  <PresentationFormat>Widescreen</PresentationFormat>
  <Paragraphs>148</Paragraphs>
  <Slides>15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3" baseType="lpstr">
      <vt:lpstr>-apple-system</vt:lpstr>
      <vt:lpstr>Arial</vt:lpstr>
      <vt:lpstr>Avenir Next Condensed</vt:lpstr>
      <vt:lpstr>Calibri</vt:lpstr>
      <vt:lpstr>Calibri Light</vt:lpstr>
      <vt:lpstr>DejaVu Sans</vt:lpstr>
      <vt:lpstr>DejaVu Sans Condensed</vt:lpstr>
      <vt:lpstr>Tema di Office</vt:lpstr>
      <vt:lpstr>Presentazione standard di PowerPoint</vt:lpstr>
      <vt:lpstr>INTRODUCTION</vt:lpstr>
      <vt:lpstr>HOW DOES AN EVENT WORK?</vt:lpstr>
      <vt:lpstr>HOW TO CALCULATE THE SCORES?</vt:lpstr>
      <vt:lpstr>DATASET</vt:lpstr>
      <vt:lpstr>QUESTIONS ADDRESSED</vt:lpstr>
      <vt:lpstr>Presentazione standard di PowerPoint</vt:lpstr>
      <vt:lpstr>MAPPING GRAPH 1</vt:lpstr>
      <vt:lpstr>Presentazione standard di PowerPoint</vt:lpstr>
      <vt:lpstr>MAPPING GRAPH 2</vt:lpstr>
      <vt:lpstr>Presentazione standard di PowerPoint</vt:lpstr>
      <vt:lpstr>MAPPING GRAPH 3</vt:lpstr>
      <vt:lpstr>INDIVIDUAL CONTRIBUTIONS</vt:lpstr>
      <vt:lpstr>REFERENCES</vt:lpstr>
      <vt:lpstr>LICENSE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RETRIVIAL AND DATA VISUALIATION PROJECT</dc:title>
  <dc:creator>INSOGNA VALERIA [SM3500504]</dc:creator>
  <cp:lastModifiedBy>Cecilia Zagni</cp:lastModifiedBy>
  <cp:revision>79</cp:revision>
  <dcterms:created xsi:type="dcterms:W3CDTF">2022-12-05T09:52:32Z</dcterms:created>
  <dcterms:modified xsi:type="dcterms:W3CDTF">2023-01-26T22:26:35Z</dcterms:modified>
</cp:coreProperties>
</file>

<file path=docProps/thumbnail.jpeg>
</file>